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87" r:id="rId5"/>
    <p:sldId id="259" r:id="rId6"/>
    <p:sldId id="275" r:id="rId7"/>
    <p:sldId id="261" r:id="rId8"/>
    <p:sldId id="277" r:id="rId9"/>
    <p:sldId id="260" r:id="rId10"/>
    <p:sldId id="273" r:id="rId11"/>
    <p:sldId id="267" r:id="rId12"/>
    <p:sldId id="281" r:id="rId13"/>
    <p:sldId id="285" r:id="rId14"/>
    <p:sldId id="283" r:id="rId15"/>
    <p:sldId id="282" r:id="rId16"/>
    <p:sldId id="266" r:id="rId17"/>
    <p:sldId id="276" r:id="rId18"/>
    <p:sldId id="284" r:id="rId19"/>
    <p:sldId id="274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0FCEDD-ABD2-47F5-BDDE-396F0FF0BCEA}"/>
              </a:ext>
            </a:extLst>
          </p:cNvPr>
          <p:cNvSpPr/>
          <p:nvPr userDrawn="1"/>
        </p:nvSpPr>
        <p:spPr>
          <a:xfrm>
            <a:off x="3880658" y="540327"/>
            <a:ext cx="4430684" cy="596022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7BBE41-BDFB-4E42-AAD8-33555CF5BDA4}"/>
              </a:ext>
            </a:extLst>
          </p:cNvPr>
          <p:cNvSpPr/>
          <p:nvPr userDrawn="1"/>
        </p:nvSpPr>
        <p:spPr>
          <a:xfrm>
            <a:off x="3514987" y="209725"/>
            <a:ext cx="944178" cy="864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2F94AE-A2E5-4BE2-8AD3-AD5DB573DF5A}"/>
              </a:ext>
            </a:extLst>
          </p:cNvPr>
          <p:cNvSpPr/>
          <p:nvPr userDrawn="1"/>
        </p:nvSpPr>
        <p:spPr>
          <a:xfrm>
            <a:off x="3514987" y="536895"/>
            <a:ext cx="704675" cy="86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309576" y="5723313"/>
            <a:ext cx="944962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dirty="0"/>
              <a:t>21</a:t>
            </a:r>
            <a:r>
              <a:rPr lang="ko-KR" altLang="en-US" dirty="0"/>
              <a:t>시간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EEB2AA-F21E-48F9-B0DD-CE0B6FC8768F}"/>
              </a:ext>
            </a:extLst>
          </p:cNvPr>
          <p:cNvSpPr/>
          <p:nvPr userDrawn="1"/>
        </p:nvSpPr>
        <p:spPr>
          <a:xfrm>
            <a:off x="3882045" y="3429000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A13CEE-EDBE-434A-8170-59F457D0BA8C}"/>
              </a:ext>
            </a:extLst>
          </p:cNvPr>
          <p:cNvSpPr/>
          <p:nvPr userDrawn="1"/>
        </p:nvSpPr>
        <p:spPr>
          <a:xfrm>
            <a:off x="3882045" y="4138991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651D3-1BE3-4AEB-AA23-FF862A27E324}"/>
              </a:ext>
            </a:extLst>
          </p:cNvPr>
          <p:cNvSpPr/>
          <p:nvPr userDrawn="1"/>
        </p:nvSpPr>
        <p:spPr>
          <a:xfrm>
            <a:off x="3882045" y="4848982"/>
            <a:ext cx="1554481" cy="303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B33C24A-67AF-4D98-A117-D6CCF86A89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548341" y="1474094"/>
            <a:ext cx="3095317" cy="1069848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</a:t>
            </a:r>
            <a:br>
              <a:rPr lang="en-US" altLang="ko-KR" dirty="0"/>
            </a:br>
            <a:r>
              <a:rPr lang="ko-KR" altLang="en-US" dirty="0"/>
              <a:t>스타일 편집</a:t>
            </a:r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D6FD5E-CBC9-44A4-A44B-77B256F513A7}"/>
              </a:ext>
            </a:extLst>
          </p:cNvPr>
          <p:cNvSpPr/>
          <p:nvPr userDrawn="1"/>
        </p:nvSpPr>
        <p:spPr>
          <a:xfrm>
            <a:off x="8470669" y="5320145"/>
            <a:ext cx="1221971" cy="118040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B4499E-858C-44BB-ACA5-72DFB08C1A80}"/>
              </a:ext>
            </a:extLst>
          </p:cNvPr>
          <p:cNvSpPr/>
          <p:nvPr userDrawn="1"/>
        </p:nvSpPr>
        <p:spPr>
          <a:xfrm>
            <a:off x="9851967" y="5723313"/>
            <a:ext cx="804607" cy="777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6325F5-B146-477F-8CB5-014F3D5F7FA8}"/>
              </a:ext>
            </a:extLst>
          </p:cNvPr>
          <p:cNvSpPr/>
          <p:nvPr userDrawn="1"/>
        </p:nvSpPr>
        <p:spPr>
          <a:xfrm>
            <a:off x="10815902" y="6018414"/>
            <a:ext cx="512022" cy="49460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26ED1E-294A-48A5-A2D4-2C0DF4439E9A}"/>
              </a:ext>
            </a:extLst>
          </p:cNvPr>
          <p:cNvSpPr/>
          <p:nvPr userDrawn="1"/>
        </p:nvSpPr>
        <p:spPr>
          <a:xfrm rot="20143637">
            <a:off x="3556248" y="1116499"/>
            <a:ext cx="335559" cy="32717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442132-8C10-4384-88DB-1B1353D66A46}"/>
              </a:ext>
            </a:extLst>
          </p:cNvPr>
          <p:cNvGrpSpPr/>
          <p:nvPr userDrawn="1"/>
        </p:nvGrpSpPr>
        <p:grpSpPr>
          <a:xfrm>
            <a:off x="1886782" y="2450264"/>
            <a:ext cx="1561821" cy="3210457"/>
            <a:chOff x="1886782" y="2450264"/>
            <a:chExt cx="1561821" cy="32104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24304CC-AF21-400E-846B-8590ED9AAD9B}"/>
                </a:ext>
              </a:extLst>
            </p:cNvPr>
            <p:cNvSpPr/>
            <p:nvPr/>
          </p:nvSpPr>
          <p:spPr>
            <a:xfrm rot="17179203">
              <a:off x="2811876" y="2454459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661E2CE-FD98-4FCF-A26F-C4863D204FDA}"/>
                </a:ext>
              </a:extLst>
            </p:cNvPr>
            <p:cNvSpPr/>
            <p:nvPr/>
          </p:nvSpPr>
          <p:spPr>
            <a:xfrm rot="15564537">
              <a:off x="3117238" y="3755282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3E2F3EA-0ACF-4541-B951-ABFCE930AC38}"/>
                </a:ext>
              </a:extLst>
            </p:cNvPr>
            <p:cNvSpPr/>
            <p:nvPr/>
          </p:nvSpPr>
          <p:spPr>
            <a:xfrm rot="18223862">
              <a:off x="2378521" y="5329357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5FC0A8-B443-4ABC-A0B4-DF06527A44FD}"/>
                </a:ext>
              </a:extLst>
            </p:cNvPr>
            <p:cNvSpPr/>
            <p:nvPr/>
          </p:nvSpPr>
          <p:spPr>
            <a:xfrm rot="3674546">
              <a:off x="1882587" y="4201569"/>
              <a:ext cx="335559" cy="32717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C006-35BA-4CF8-8273-F3F0B74C8641}"/>
              </a:ext>
            </a:extLst>
          </p:cNvPr>
          <p:cNvSpPr/>
          <p:nvPr userDrawn="1"/>
        </p:nvSpPr>
        <p:spPr>
          <a:xfrm>
            <a:off x="7975783" y="888473"/>
            <a:ext cx="335559" cy="32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7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337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7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40654"/>
            <a:ext cx="7924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35361"/>
            <a:ext cx="10972800" cy="459943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B646CF-A98E-410B-A116-611C93A3665D}"/>
              </a:ext>
            </a:extLst>
          </p:cNvPr>
          <p:cNvGrpSpPr/>
          <p:nvPr userDrawn="1"/>
        </p:nvGrpSpPr>
        <p:grpSpPr>
          <a:xfrm>
            <a:off x="-138669" y="0"/>
            <a:ext cx="1015663" cy="6858000"/>
            <a:chOff x="-138669" y="0"/>
            <a:chExt cx="1015663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91178D-A399-4F62-B066-C21420C4E476}"/>
                </a:ext>
              </a:extLst>
            </p:cNvPr>
            <p:cNvSpPr/>
            <p:nvPr userDrawn="1"/>
          </p:nvSpPr>
          <p:spPr>
            <a:xfrm>
              <a:off x="0" y="0"/>
              <a:ext cx="748145" cy="68580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F1BA2A-B530-4797-AAB9-EDB20009942D}"/>
                </a:ext>
              </a:extLst>
            </p:cNvPr>
            <p:cNvSpPr txBox="1"/>
            <p:nvPr userDrawn="1"/>
          </p:nvSpPr>
          <p:spPr>
            <a:xfrm rot="16200000">
              <a:off x="-1709291" y="4271715"/>
              <a:ext cx="41569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1.2.3.4.5.6.7</a:t>
              </a:r>
              <a:endParaRPr lang="ko-KR" altLang="en-US" sz="60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8B5C28-49B2-43F6-86F1-9B829746A388}"/>
              </a:ext>
            </a:extLst>
          </p:cNvPr>
          <p:cNvGrpSpPr/>
          <p:nvPr userDrawn="1"/>
        </p:nvGrpSpPr>
        <p:grpSpPr>
          <a:xfrm>
            <a:off x="10773295" y="-1"/>
            <a:ext cx="1418705" cy="723208"/>
            <a:chOff x="10773295" y="-1"/>
            <a:chExt cx="1418705" cy="72320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C2DC9E-E673-4A35-89F3-9C51E4C4E056}"/>
                </a:ext>
              </a:extLst>
            </p:cNvPr>
            <p:cNvSpPr/>
            <p:nvPr userDrawn="1"/>
          </p:nvSpPr>
          <p:spPr>
            <a:xfrm>
              <a:off x="10930071" y="-1"/>
              <a:ext cx="1261929" cy="64093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FDD1C490-3E34-411D-B8EF-CF594D07534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11178248" y="0"/>
              <a:ext cx="931025" cy="6301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32500" lnSpcReduction="20000"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eaLnBrk="1" latinLnBrk="1" hangingPunct="1">
                <a:defRPr>
                  <a:solidFill>
                    <a:schemeClr val="tx2"/>
                  </a:solidFill>
                </a:defRPr>
              </a:lvl2pPr>
              <a:lvl3pPr eaLnBrk="1" latinLnBrk="1" hangingPunct="1">
                <a:defRPr>
                  <a:solidFill>
                    <a:schemeClr val="tx2"/>
                  </a:solidFill>
                </a:defRPr>
              </a:lvl3pPr>
              <a:lvl4pPr eaLnBrk="1" latinLnBrk="1" hangingPunct="1">
                <a:defRPr>
                  <a:solidFill>
                    <a:schemeClr val="tx2"/>
                  </a:solidFill>
                </a:defRPr>
              </a:lvl4pPr>
              <a:lvl5pPr eaLnBrk="1" latinLnBrk="1" hangingPunct="1">
                <a:defRPr>
                  <a:solidFill>
                    <a:schemeClr val="tx2"/>
                  </a:solidFill>
                </a:defRPr>
              </a:lvl5pPr>
              <a:lvl6pPr eaLnBrk="1" latinLnBrk="1" hangingPunct="1">
                <a:defRPr>
                  <a:solidFill>
                    <a:schemeClr val="tx2"/>
                  </a:solidFill>
                </a:defRPr>
              </a:lvl6pPr>
              <a:lvl7pPr eaLnBrk="1" latinLnBrk="1" hangingPunct="1">
                <a:defRPr>
                  <a:solidFill>
                    <a:schemeClr val="tx2"/>
                  </a:solidFill>
                </a:defRPr>
              </a:lvl7pPr>
              <a:lvl8pPr eaLnBrk="1" latinLnBrk="1" hangingPunct="1">
                <a:defRPr>
                  <a:solidFill>
                    <a:schemeClr val="tx2"/>
                  </a:solidFill>
                </a:defRPr>
              </a:lvl8pPr>
              <a:lvl9pPr eaLnBrk="1" latin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ko-KR" altLang="en-US" dirty="0"/>
                <a:t>아이디어</a:t>
              </a:r>
              <a:br>
                <a:rPr lang="en-US" altLang="ko-KR" dirty="0"/>
              </a:br>
              <a:r>
                <a:rPr lang="ko-KR" altLang="en-US" dirty="0"/>
                <a:t>제안서</a:t>
              </a:r>
              <a:endParaRPr 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E585D7-E697-4D92-82F6-2A9A10746B4D}"/>
                </a:ext>
              </a:extLst>
            </p:cNvPr>
            <p:cNvSpPr/>
            <p:nvPr userDrawn="1"/>
          </p:nvSpPr>
          <p:spPr>
            <a:xfrm>
              <a:off x="10773295" y="465513"/>
              <a:ext cx="322227" cy="25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8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3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8888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4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719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3508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536" y="6583680"/>
            <a:ext cx="2844800" cy="228600"/>
          </a:xfrm>
          <a:prstGeom prst="rect">
            <a:avLst/>
          </a:prstGeom>
        </p:spPr>
        <p:txBody>
          <a:bodyPr/>
          <a:lstStyle/>
          <a:p>
            <a:fld id="{CCC75C69-00F5-4866-971D-A8BF42888C1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0064" y="6583680"/>
            <a:ext cx="6705600" cy="2286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0336" y="6583680"/>
            <a:ext cx="609600" cy="228600"/>
          </a:xfrm>
          <a:prstGeom prst="rect">
            <a:avLst/>
          </a:prstGeom>
        </p:spPr>
        <p:txBody>
          <a:bodyPr/>
          <a:lstStyle/>
          <a:p>
            <a:fld id="{DAE9F1F6-CB69-4B87-84B5-E4A2741B81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5090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376814"/>
            <a:ext cx="10972800" cy="1040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418D4-0EAF-4855-9508-0A9E8D5D2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1778" y="1908923"/>
            <a:ext cx="3095317" cy="106984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+mj-ea"/>
              </a:rPr>
              <a:t>아이디어 </a:t>
            </a:r>
            <a:br>
              <a:rPr lang="en-US" altLang="ko-KR" dirty="0">
                <a:latin typeface="+mj-ea"/>
              </a:rPr>
            </a:br>
            <a:r>
              <a:rPr lang="ko-KR" altLang="en-US" dirty="0">
                <a:latin typeface="+mj-ea"/>
              </a:rPr>
              <a:t>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B4D62-B810-47F5-B62E-4B1154E97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4198" y="6067261"/>
            <a:ext cx="1098729" cy="59436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>
                <a:latin typeface="+mj-ea"/>
                <a:ea typeface="+mj-ea"/>
              </a:rPr>
              <a:t>정재호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약 </a:t>
            </a:r>
            <a:r>
              <a:rPr lang="en-US" altLang="ko-KR" dirty="0">
                <a:latin typeface="+mj-ea"/>
                <a:ea typeface="+mj-ea"/>
              </a:rPr>
              <a:t>20</a:t>
            </a:r>
            <a:r>
              <a:rPr lang="ko-KR" altLang="en-US" dirty="0">
                <a:latin typeface="+mj-ea"/>
                <a:ea typeface="+mj-ea"/>
              </a:rPr>
              <a:t>시간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388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8B934-40E8-4DF8-A7EB-2B4C20AA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32006"/>
            <a:ext cx="8045042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-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47FE49-C216-4F63-9CE9-124CABF3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다크</a:t>
            </a:r>
            <a:r>
              <a:rPr lang="ko-KR" altLang="en-US" dirty="0">
                <a:latin typeface="+mj-ea"/>
                <a:ea typeface="+mj-ea"/>
              </a:rPr>
              <a:t> 소울 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무기 디자인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5" name="그림 4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3F816CB8-5B9A-4FEF-B3D8-C410415C3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20783" r="57125" b="27825"/>
          <a:stretch/>
        </p:blipFill>
        <p:spPr>
          <a:xfrm>
            <a:off x="1244382" y="2386027"/>
            <a:ext cx="3826493" cy="3096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0758C-A037-46EA-A90A-FFB4B5BFA6B0}"/>
              </a:ext>
            </a:extLst>
          </p:cNvPr>
          <p:cNvSpPr txBox="1"/>
          <p:nvPr/>
        </p:nvSpPr>
        <p:spPr>
          <a:xfrm>
            <a:off x="5504817" y="2771645"/>
            <a:ext cx="586449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다양한 무기 종류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착용한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무기 컨셉에 따라 바뀌는 공격 모션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무기 강화가 가능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속도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단검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&gt;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도끼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),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데미지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도끼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&gt;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단검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방패의 유무가 게임의 큰 영향</a:t>
            </a:r>
            <a:r>
              <a:rPr lang="ko-KR" altLang="en-US" dirty="0">
                <a:latin typeface="+mj-ea"/>
                <a:ea typeface="+mj-ea"/>
              </a:rPr>
              <a:t>을 준다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A3D861-163F-46EA-B1A1-6D5A72FC0281}"/>
              </a:ext>
            </a:extLst>
          </p:cNvPr>
          <p:cNvGrpSpPr/>
          <p:nvPr/>
        </p:nvGrpSpPr>
        <p:grpSpPr>
          <a:xfrm>
            <a:off x="16778" y="249485"/>
            <a:ext cx="815757" cy="4934991"/>
            <a:chOff x="16778" y="249485"/>
            <a:chExt cx="815757" cy="4934991"/>
          </a:xfrm>
          <a:solidFill>
            <a:schemeClr val="bg2">
              <a:lumMod val="10000"/>
            </a:scheme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C8EAC7-49D7-4849-9404-190EB0DA3C5F}"/>
                </a:ext>
              </a:extLst>
            </p:cNvPr>
            <p:cNvSpPr/>
            <p:nvPr/>
          </p:nvSpPr>
          <p:spPr>
            <a:xfrm>
              <a:off x="16778" y="2771646"/>
              <a:ext cx="721453" cy="24128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9ACAC3-909D-4605-892F-342599DC2BEF}"/>
                </a:ext>
              </a:extLst>
            </p:cNvPr>
            <p:cNvSpPr txBox="1"/>
            <p:nvPr/>
          </p:nvSpPr>
          <p:spPr>
            <a:xfrm rot="20356481">
              <a:off x="59952" y="249485"/>
              <a:ext cx="7725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6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07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58" y="242371"/>
            <a:ext cx="8136622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-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58" y="1527048"/>
            <a:ext cx="10972800" cy="847036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팔라독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게임 진행 방식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5" name="그림 4" descr="개체, 다채로운, 창문이(가) 표시된 사진&#10;&#10;자동 생성된 설명">
            <a:extLst>
              <a:ext uri="{FF2B5EF4-FFF2-40B4-BE49-F238E27FC236}">
                <a16:creationId xmlns:a16="http://schemas.microsoft.com/office/drawing/2014/main" id="{0B99A783-456B-48E3-9786-095980A5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07" y="2374085"/>
            <a:ext cx="4443382" cy="29568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2E770-DFF4-40EF-88F8-D5050B0EA05C}"/>
              </a:ext>
            </a:extLst>
          </p:cNvPr>
          <p:cNvSpPr txBox="1"/>
          <p:nvPr/>
        </p:nvSpPr>
        <p:spPr>
          <a:xfrm>
            <a:off x="5979037" y="2999048"/>
            <a:ext cx="418095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중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텍 성장 방식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다양한 무기 컨셉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독특한 스테이지 진행방식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스토리와 적절히 융화되는 업데이트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A9866A-5E44-4C69-ADFA-8A4C907AA94E}"/>
              </a:ext>
            </a:extLst>
          </p:cNvPr>
          <p:cNvSpPr/>
          <p:nvPr/>
        </p:nvSpPr>
        <p:spPr>
          <a:xfrm>
            <a:off x="16778" y="2597686"/>
            <a:ext cx="721453" cy="2569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BBDC4-FE68-48F3-8BCB-65F192E47C16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226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F1DDA-5E7D-4204-AF63-C970BE42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59" y="240654"/>
            <a:ext cx="8069769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-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BA40AC-8AEB-41AA-A341-F4E352170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9" y="2314361"/>
            <a:ext cx="5219699" cy="2936520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2C3F2A0-EC1F-4003-A159-EE444C95A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59" y="1527048"/>
            <a:ext cx="10972800" cy="459943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팔라독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게임 진행 방식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성장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id="{A0B73E12-B4CB-4E09-A964-22B8F1C8D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67" y="2314361"/>
            <a:ext cx="4894200" cy="2936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F56E70-4B2B-4D43-B363-B5A5254AF91C}"/>
              </a:ext>
            </a:extLst>
          </p:cNvPr>
          <p:cNvSpPr txBox="1"/>
          <p:nvPr/>
        </p:nvSpPr>
        <p:spPr>
          <a:xfrm>
            <a:off x="6645988" y="5360614"/>
            <a:ext cx="397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ko-KR" altLang="en-US" dirty="0">
                <a:latin typeface="+mj-ea"/>
                <a:ea typeface="+mj-ea"/>
              </a:rPr>
              <a:t>무기마다 각기 다른 특징을 가진다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238FA5-BAAE-45D8-96B5-49D3A36F4B8F}"/>
              </a:ext>
            </a:extLst>
          </p:cNvPr>
          <p:cNvSpPr/>
          <p:nvPr/>
        </p:nvSpPr>
        <p:spPr>
          <a:xfrm>
            <a:off x="16778" y="2597685"/>
            <a:ext cx="721453" cy="26027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B62D3-4EFB-4EFE-9FF3-FAE8B1CACDF0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16781-C5B0-45FC-AB13-826ACAAA0F84}"/>
              </a:ext>
            </a:extLst>
          </p:cNvPr>
          <p:cNvSpPr txBox="1"/>
          <p:nvPr/>
        </p:nvSpPr>
        <p:spPr>
          <a:xfrm>
            <a:off x="908658" y="5289833"/>
            <a:ext cx="549214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-  </a:t>
            </a:r>
            <a:r>
              <a:rPr lang="ko-KR" altLang="en-US" dirty="0">
                <a:latin typeface="+mj-ea"/>
                <a:ea typeface="+mj-ea"/>
              </a:rPr>
              <a:t>캐릭터의 레벨이 상승하면 보상으로 세가지 스킬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또는 능력치를 하나 선택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927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5FE26-C1AD-4843-8539-1FB41F3E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69" y="240654"/>
            <a:ext cx="8149187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-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AF438-0346-4858-BDC6-2E193D52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팔라독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스테이지 진행방식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2BC88A-E89D-4864-857B-D058D4FF839C}"/>
              </a:ext>
            </a:extLst>
          </p:cNvPr>
          <p:cNvSpPr/>
          <p:nvPr/>
        </p:nvSpPr>
        <p:spPr>
          <a:xfrm>
            <a:off x="16778" y="2499920"/>
            <a:ext cx="721453" cy="26845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082BA-7EFD-4EAD-AE66-9A6C4789DD8F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61A7E1E4-AD13-4861-BA0C-374CAE61C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27" y="2409319"/>
            <a:ext cx="5672667" cy="3781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270AF4-19B9-42F1-8216-F8C1DA639E7C}"/>
              </a:ext>
            </a:extLst>
          </p:cNvPr>
          <p:cNvSpPr txBox="1"/>
          <p:nvPr/>
        </p:nvSpPr>
        <p:spPr>
          <a:xfrm>
            <a:off x="6719724" y="3334657"/>
            <a:ext cx="525977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3, 6, 9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스테이지 마다 다양한 미니게임 플레이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지루해질 수 있는 타이밍에 분위기 전환 요소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골드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무기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경험치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등 특정 재화 또는 포인트 </a:t>
            </a:r>
            <a:b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ko-KR" altLang="en-US" b="1" dirty="0" err="1">
                <a:solidFill>
                  <a:srgbClr val="FF0000"/>
                </a:solidFill>
                <a:latin typeface="+mj-ea"/>
                <a:ea typeface="+mj-ea"/>
              </a:rPr>
              <a:t>드랍율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59806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88B67-764E-434C-969B-AA26621E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70" y="240654"/>
            <a:ext cx="8087826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-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D26C5-2242-48C1-8FAB-0A3716F8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팔라독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컨텐츠 추가 방법 </a:t>
            </a:r>
            <a:r>
              <a:rPr lang="en-US" altLang="ko-KR" sz="2000" dirty="0">
                <a:latin typeface="+mj-ea"/>
                <a:ea typeface="+mj-ea"/>
              </a:rPr>
              <a:t>– </a:t>
            </a:r>
            <a:r>
              <a:rPr lang="ko-KR" altLang="en-US" sz="2000" dirty="0">
                <a:latin typeface="+mj-ea"/>
                <a:ea typeface="+mj-ea"/>
              </a:rPr>
              <a:t>스토리 활용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E2B5B-54E1-459E-8E37-2A5C9FEBD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9" y="2600131"/>
            <a:ext cx="3925012" cy="2198007"/>
          </a:xfrm>
          <a:prstGeom prst="rect">
            <a:avLst/>
          </a:prstGeom>
        </p:spPr>
      </p:pic>
      <p:pic>
        <p:nvPicPr>
          <p:cNvPr id="5" name="그림 4" descr="실내, 슬롯머신, 도로이(가) 표시된 사진&#10;&#10;자동 생성된 설명">
            <a:extLst>
              <a:ext uri="{FF2B5EF4-FFF2-40B4-BE49-F238E27FC236}">
                <a16:creationId xmlns:a16="http://schemas.microsoft.com/office/drawing/2014/main" id="{FC1BE5C6-F36A-499C-9304-B5ADE35A3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21" y="2600131"/>
            <a:ext cx="3502851" cy="2101711"/>
          </a:xfrm>
          <a:prstGeom prst="rect">
            <a:avLst/>
          </a:prstGeom>
        </p:spPr>
      </p:pic>
      <p:pic>
        <p:nvPicPr>
          <p:cNvPr id="6" name="그림 5" descr="실내, 개체, 컴퓨터이(가) 표시된 사진&#10;&#10;자동 생성된 설명">
            <a:extLst>
              <a:ext uri="{FF2B5EF4-FFF2-40B4-BE49-F238E27FC236}">
                <a16:creationId xmlns:a16="http://schemas.microsoft.com/office/drawing/2014/main" id="{902AC746-E924-4CA8-B8C7-273995347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589" y="2600131"/>
            <a:ext cx="3155724" cy="2101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BAA6E-FB9E-4BCB-8BB1-FABB9E5095E8}"/>
              </a:ext>
            </a:extLst>
          </p:cNvPr>
          <p:cNvSpPr txBox="1"/>
          <p:nvPr/>
        </p:nvSpPr>
        <p:spPr>
          <a:xfrm>
            <a:off x="763674" y="5089692"/>
            <a:ext cx="10376906" cy="8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기존의 악당이었던 몬스터를 플레이 가능한 캐릭터로 만든다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스토리상 유저에게 구조 받은 캐릭터가 악당에 대한 복수심으로 주인공을 도와준다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1DCEA-19CD-4C67-B9D6-0F34396F749E}"/>
              </a:ext>
            </a:extLst>
          </p:cNvPr>
          <p:cNvSpPr/>
          <p:nvPr/>
        </p:nvSpPr>
        <p:spPr>
          <a:xfrm>
            <a:off x="16778" y="2597685"/>
            <a:ext cx="721453" cy="25954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89EE0-2A8B-4EAA-B667-BCAFF03185C4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429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5FE26-C1AD-4843-8539-1FB41F3E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69" y="240654"/>
            <a:ext cx="8138723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-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AF438-0346-4858-BDC6-2E193D52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팔라독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컨텐츠 확충 방법 </a:t>
            </a:r>
            <a:r>
              <a:rPr lang="en-US" altLang="ko-KR" sz="2000" dirty="0">
                <a:latin typeface="+mj-ea"/>
                <a:ea typeface="+mj-ea"/>
              </a:rPr>
              <a:t>– </a:t>
            </a:r>
            <a:r>
              <a:rPr lang="ko-KR" altLang="en-US" sz="2000" dirty="0">
                <a:latin typeface="+mj-ea"/>
                <a:ea typeface="+mj-ea"/>
              </a:rPr>
              <a:t>무기추가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F5027D-EE82-443D-8E59-F53F86B7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08" y="2290762"/>
            <a:ext cx="3415300" cy="3868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AB6151-7A5F-458F-B721-756A505E4F30}"/>
              </a:ext>
            </a:extLst>
          </p:cNvPr>
          <p:cNvSpPr txBox="1"/>
          <p:nvPr/>
        </p:nvSpPr>
        <p:spPr>
          <a:xfrm>
            <a:off x="4816544" y="3542406"/>
            <a:ext cx="721062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신규 클래스를 만들어 유저에게 새로운 경험을 할 수 있도록 한다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해당 클래스 전용 무기를 통해 새로운 전투 방식을 적용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새로운 무기를 수집하기 위해 도전하는 유저가 늘어날 것 이다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2BC88A-E89D-4864-857B-D058D4FF839C}"/>
              </a:ext>
            </a:extLst>
          </p:cNvPr>
          <p:cNvSpPr/>
          <p:nvPr/>
        </p:nvSpPr>
        <p:spPr>
          <a:xfrm>
            <a:off x="16778" y="2665764"/>
            <a:ext cx="721453" cy="25187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082BA-7EFD-4EAD-AE66-9A6C4789DD8F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244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0" y="240654"/>
            <a:ext cx="8062659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-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24" y="1527048"/>
            <a:ext cx="10972800" cy="805091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크루세이더</a:t>
            </a:r>
            <a:r>
              <a:rPr lang="ko-KR" altLang="en-US" dirty="0">
                <a:latin typeface="+mj-ea"/>
                <a:ea typeface="+mj-ea"/>
              </a:rPr>
              <a:t> 퀘스트 </a:t>
            </a:r>
            <a:r>
              <a:rPr lang="en-US" altLang="ko-KR" sz="2000" dirty="0">
                <a:latin typeface="+mj-ea"/>
                <a:ea typeface="+mj-ea"/>
              </a:rPr>
              <a:t>(UI </a:t>
            </a:r>
            <a:r>
              <a:rPr lang="ko-KR" altLang="en-US" sz="2000" dirty="0">
                <a:latin typeface="+mj-ea"/>
                <a:ea typeface="+mj-ea"/>
              </a:rPr>
              <a:t>그래픽 요소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09B2E-5065-4119-8FCC-F06139CD1F5E}"/>
              </a:ext>
            </a:extLst>
          </p:cNvPr>
          <p:cNvSpPr txBox="1"/>
          <p:nvPr/>
        </p:nvSpPr>
        <p:spPr>
          <a:xfrm>
            <a:off x="1284978" y="4966705"/>
            <a:ext cx="1021625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현재 기획하고 있는 게임이 지향하는 그래픽과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UI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연출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,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 분위기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인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게임 그래픽은 도트이지만 게임 외적으로 캐릭터를 일러스트로 디자인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캐릭터 상품화 가능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SD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캐릭터 이지만 유저에게 확실하게 보이는 액션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2E5817-4351-4DEB-A9B9-25B950D371CC}"/>
              </a:ext>
            </a:extLst>
          </p:cNvPr>
          <p:cNvSpPr/>
          <p:nvPr/>
        </p:nvSpPr>
        <p:spPr>
          <a:xfrm>
            <a:off x="16778" y="2634174"/>
            <a:ext cx="721453" cy="25717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D77D6-A430-41D6-944B-FEB7D303EBE8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80CD5C-137F-435A-8B3B-2B900783F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62" y="2344048"/>
            <a:ext cx="450056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B2E16-F771-4F9E-8BDF-7CB18236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8167922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- </a:t>
            </a:r>
            <a:r>
              <a:rPr lang="ko-KR" altLang="en-US" sz="2000" dirty="0">
                <a:latin typeface="+mj-ea"/>
              </a:rPr>
              <a:t>참고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CA315-086F-4093-B41B-44868DE34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35" y="1527048"/>
            <a:ext cx="10972800" cy="693638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방치형 </a:t>
            </a:r>
            <a:r>
              <a:rPr lang="en-US" altLang="ko-KR" dirty="0">
                <a:latin typeface="+mj-ea"/>
                <a:ea typeface="+mj-ea"/>
              </a:rPr>
              <a:t>RPG 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컨텐츠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1026" name="Picture 2" descr="탭 타이탄 환생에 대한 이미지 검색결과">
            <a:extLst>
              <a:ext uri="{FF2B5EF4-FFF2-40B4-BE49-F238E27FC236}">
                <a16:creationId xmlns:a16="http://schemas.microsoft.com/office/drawing/2014/main" id="{FCBE4F5E-A42C-4840-9C59-9EEEEA7D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25" y="2220686"/>
            <a:ext cx="2300655" cy="409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DB854-B518-41B2-A96D-0CD72E2938A7}"/>
              </a:ext>
            </a:extLst>
          </p:cNvPr>
          <p:cNvSpPr txBox="1"/>
          <p:nvPr/>
        </p:nvSpPr>
        <p:spPr>
          <a:xfrm>
            <a:off x="4358083" y="2789815"/>
            <a:ext cx="6694461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환생 시스템을 차용</a:t>
            </a:r>
            <a:r>
              <a:rPr lang="ko-KR" altLang="en-US" dirty="0">
                <a:latin typeface="+mj-ea"/>
                <a:ea typeface="+mj-ea"/>
              </a:rPr>
              <a:t>한 방치형 </a:t>
            </a:r>
            <a:r>
              <a:rPr lang="en-US" altLang="ko-KR" dirty="0">
                <a:latin typeface="+mj-ea"/>
                <a:ea typeface="+mj-ea"/>
              </a:rPr>
              <a:t>RPG (</a:t>
            </a:r>
            <a:r>
              <a:rPr lang="ko-KR" altLang="en-US" dirty="0">
                <a:latin typeface="+mj-ea"/>
                <a:ea typeface="+mj-ea"/>
              </a:rPr>
              <a:t>대표적으로 탭 타이탄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영웅의 특정 등급에 따라 환생 보상이 차등적으로 주어진다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더 이상 컨텐츠 진행이 어려울 때 주로 사용</a:t>
            </a:r>
            <a:r>
              <a:rPr lang="ko-KR" altLang="en-US" dirty="0">
                <a:latin typeface="+mj-ea"/>
                <a:ea typeface="+mj-ea"/>
              </a:rPr>
              <a:t>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환생으로 이전 스테이지에서 획득하지 못했던 아이템 또는</a:t>
            </a:r>
            <a:b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능력치를 획득하여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새롭게 도전</a:t>
            </a:r>
            <a:r>
              <a:rPr lang="ko-KR" altLang="en-US" dirty="0">
                <a:latin typeface="+mj-ea"/>
                <a:ea typeface="+mj-ea"/>
              </a:rPr>
              <a:t> 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환생 포인트가 재화로 사용되기도 한다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7BABFF-7C45-45C2-8DDE-4CB2F750904C}"/>
              </a:ext>
            </a:extLst>
          </p:cNvPr>
          <p:cNvSpPr/>
          <p:nvPr/>
        </p:nvSpPr>
        <p:spPr>
          <a:xfrm>
            <a:off x="16778" y="2483141"/>
            <a:ext cx="721453" cy="270996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BD81A-17B6-46BE-AA33-3B9A78803522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253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B814E-2D40-4364-859A-8E61B1B47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8188494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– </a:t>
            </a:r>
            <a:r>
              <a:rPr lang="ko-KR" altLang="en-US" sz="2000" dirty="0">
                <a:latin typeface="+mj-ea"/>
              </a:rPr>
              <a:t>유사 게임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86E9D-6DEA-4D19-9DCC-DC43DA672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2784335" cy="649039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크로노소드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7A06F0-ECA3-4297-B62C-E29FC4A7F7B5}"/>
              </a:ext>
            </a:extLst>
          </p:cNvPr>
          <p:cNvSpPr/>
          <p:nvPr/>
        </p:nvSpPr>
        <p:spPr>
          <a:xfrm>
            <a:off x="16778" y="2597685"/>
            <a:ext cx="721453" cy="25954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98945-C14B-4AA5-8259-DC1FDC6D1CED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DF2B61-E4C9-4DB0-9891-5B3D1202D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83" y="2362793"/>
            <a:ext cx="4635151" cy="26034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94F493-8A91-4B6E-9A80-C37F85B2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772" y="2362793"/>
            <a:ext cx="4635151" cy="2611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68A754-EB79-4D97-99B4-45DC481C8C2E}"/>
              </a:ext>
            </a:extLst>
          </p:cNvPr>
          <p:cNvSpPr txBox="1"/>
          <p:nvPr/>
        </p:nvSpPr>
        <p:spPr>
          <a:xfrm>
            <a:off x="1258183" y="5364902"/>
            <a:ext cx="1022587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2D </a:t>
            </a:r>
            <a:r>
              <a:rPr lang="ko-KR" altLang="en-US" dirty="0">
                <a:latin typeface="+mj-ea"/>
                <a:ea typeface="+mj-ea"/>
              </a:rPr>
              <a:t>도트 </a:t>
            </a:r>
            <a:r>
              <a:rPr lang="ko-KR" altLang="en-US" dirty="0" err="1">
                <a:latin typeface="+mj-ea"/>
                <a:ea typeface="+mj-ea"/>
              </a:rPr>
              <a:t>그레픽의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소울라이크</a:t>
            </a:r>
            <a:r>
              <a:rPr lang="ko-KR" altLang="en-US" dirty="0">
                <a:latin typeface="+mj-ea"/>
                <a:ea typeface="+mj-ea"/>
              </a:rPr>
              <a:t> 장르로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콘솔 시장에 현재 출시 준비 중인 게임</a:t>
            </a:r>
            <a:r>
              <a:rPr lang="ko-KR" altLang="en-US" dirty="0">
                <a:latin typeface="+mj-ea"/>
                <a:ea typeface="+mj-ea"/>
              </a:rPr>
              <a:t>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기획하고 있는 게임과 분위기와 연출에서 차이가 있지만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전투 방식에서 참고할 것이 많은 게임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C08FC-2495-4941-9358-ACB10A64FF0E}"/>
              </a:ext>
            </a:extLst>
          </p:cNvPr>
          <p:cNvSpPr txBox="1"/>
          <p:nvPr/>
        </p:nvSpPr>
        <p:spPr>
          <a:xfrm>
            <a:off x="1491737" y="4959930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+mj-ea"/>
                <a:ea typeface="+mj-ea"/>
              </a:rPr>
              <a:t>ㄴ</a:t>
            </a:r>
            <a:r>
              <a:rPr lang="ko-KR" altLang="en-US" sz="1400" dirty="0">
                <a:latin typeface="+mj-ea"/>
                <a:ea typeface="+mj-ea"/>
              </a:rPr>
              <a:t> 공격을 회피하고 빈틈을 노리는 플레이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2B85AE-3BF9-4DC5-B1A2-EDBB6552369D}"/>
              </a:ext>
            </a:extLst>
          </p:cNvPr>
          <p:cNvSpPr txBox="1"/>
          <p:nvPr/>
        </p:nvSpPr>
        <p:spPr>
          <a:xfrm>
            <a:off x="6968772" y="4959930"/>
            <a:ext cx="3728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+mj-ea"/>
                <a:ea typeface="+mj-ea"/>
              </a:rPr>
              <a:t>ㄴ</a:t>
            </a:r>
            <a:r>
              <a:rPr lang="ko-KR" altLang="en-US" sz="1400" dirty="0">
                <a:latin typeface="+mj-ea"/>
                <a:ea typeface="+mj-ea"/>
              </a:rPr>
              <a:t> 막기가 가능하지만 노란색은 위험을 의미</a:t>
            </a:r>
          </a:p>
        </p:txBody>
      </p:sp>
    </p:spTree>
    <p:extLst>
      <p:ext uri="{BB962C8B-B14F-4D97-AF65-F5344CB8AC3E}">
        <p14:creationId xmlns:p14="http://schemas.microsoft.com/office/powerpoint/2010/main" val="44621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4650-A74C-4C1A-8C5A-D6B11AA7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1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마치며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86EE4-8329-42EF-9EFD-8E1E822D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8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1. </a:t>
            </a:r>
            <a:r>
              <a:rPr lang="ko-KR" altLang="en-US" sz="2800" dirty="0">
                <a:latin typeface="+mj-ea"/>
                <a:ea typeface="+mj-ea"/>
              </a:rPr>
              <a:t>모바일 소울 라이트 </a:t>
            </a:r>
            <a:r>
              <a:rPr lang="en-US" altLang="ko-KR" sz="2800" dirty="0">
                <a:latin typeface="+mj-ea"/>
                <a:ea typeface="+mj-ea"/>
              </a:rPr>
              <a:t>RPG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2. </a:t>
            </a:r>
            <a:r>
              <a:rPr lang="ko-KR" altLang="en-US" sz="2800" dirty="0">
                <a:latin typeface="+mj-ea"/>
                <a:ea typeface="+mj-ea"/>
              </a:rPr>
              <a:t>리듬 액션 대전 </a:t>
            </a:r>
            <a:r>
              <a:rPr lang="en-US" altLang="ko-KR" sz="2800" dirty="0">
                <a:latin typeface="+mj-ea"/>
                <a:ea typeface="+mj-ea"/>
              </a:rPr>
              <a:t>RPG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j-ea"/>
                <a:ea typeface="+mj-ea"/>
              </a:rPr>
              <a:t>3. </a:t>
            </a:r>
            <a:r>
              <a:rPr lang="ko-KR" altLang="en-US" sz="2800" dirty="0">
                <a:latin typeface="+mj-ea"/>
                <a:ea typeface="+mj-ea"/>
              </a:rPr>
              <a:t>마법 퍼즐 </a:t>
            </a:r>
            <a:r>
              <a:rPr lang="en-US" altLang="ko-KR" sz="2800" dirty="0">
                <a:latin typeface="+mj-ea"/>
                <a:ea typeface="+mj-ea"/>
              </a:rPr>
              <a:t>RPG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기획 과정에서 구현이 다소 어려운 부분이 추가 된 것 같다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컨텐츠 소비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현금 결제 요소를 구체적으로 설명하지 않았다</a:t>
            </a:r>
            <a:r>
              <a:rPr lang="en-US" altLang="ko-KR" sz="28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컨텐츠 보완 필요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5FAAE-AAE4-4653-AAD5-0EE7BA60AE94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E7445E-3F4A-45F0-A2A6-66F762FA82BC}"/>
              </a:ext>
            </a:extLst>
          </p:cNvPr>
          <p:cNvSpPr/>
          <p:nvPr/>
        </p:nvSpPr>
        <p:spPr>
          <a:xfrm>
            <a:off x="16778" y="2765145"/>
            <a:ext cx="721453" cy="6638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423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7BE0F-0DB5-4897-AC35-2FC9977C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151631"/>
            <a:ext cx="79248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</a:rPr>
              <a:t>목차</a:t>
            </a:r>
            <a:r>
              <a:rPr lang="en-US" altLang="ko-KR" dirty="0">
                <a:latin typeface="+mj-ea"/>
              </a:rPr>
              <a:t> 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465D7-D253-403D-B32B-DF8E84F47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46300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캐주얼 </a:t>
            </a:r>
            <a:r>
              <a:rPr lang="ko-KR" altLang="en-US" sz="2800" dirty="0" err="1">
                <a:latin typeface="+mj-ea"/>
                <a:ea typeface="+mj-ea"/>
              </a:rPr>
              <a:t>알피지를</a:t>
            </a:r>
            <a:r>
              <a:rPr lang="ko-KR" altLang="en-US" sz="2800" dirty="0">
                <a:latin typeface="+mj-ea"/>
                <a:ea typeface="+mj-ea"/>
              </a:rPr>
              <a:t> 기획한 이유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기획 목표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모바일 소울 라이트 </a:t>
            </a:r>
            <a:r>
              <a:rPr lang="ko-KR" altLang="en-US" sz="2800" dirty="0" err="1">
                <a:latin typeface="+mj-ea"/>
                <a:ea typeface="+mj-ea"/>
              </a:rPr>
              <a:t>알피지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리듬 액션 </a:t>
            </a:r>
            <a:r>
              <a:rPr lang="ko-KR" altLang="en-US" sz="2800" dirty="0" err="1">
                <a:latin typeface="+mj-ea"/>
                <a:ea typeface="+mj-ea"/>
              </a:rPr>
              <a:t>알피지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마법 액션 퍼즐 </a:t>
            </a:r>
            <a:r>
              <a:rPr lang="ko-KR" altLang="en-US" sz="2800" dirty="0" err="1">
                <a:latin typeface="+mj-ea"/>
                <a:ea typeface="+mj-ea"/>
              </a:rPr>
              <a:t>알피지</a:t>
            </a:r>
            <a:r>
              <a:rPr lang="en-US" altLang="ko-KR" sz="2800" dirty="0">
                <a:latin typeface="+mj-ea"/>
                <a:ea typeface="+mj-ea"/>
              </a:rPr>
              <a:t>- </a:t>
            </a:r>
            <a:r>
              <a:rPr lang="ko-KR" altLang="en-US" sz="2800" dirty="0">
                <a:latin typeface="+mj-ea"/>
                <a:ea typeface="+mj-ea"/>
              </a:rPr>
              <a:t>전투방식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+mj-ea"/>
                <a:ea typeface="+mj-ea"/>
              </a:rPr>
              <a:t>참고 게임 또는 자료 소개</a:t>
            </a:r>
            <a:endParaRPr lang="en-US" altLang="ko-KR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1C1F5-192F-40DD-A411-8C99905EA11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857281-3915-493F-A5B0-3917E9812E4C}"/>
              </a:ext>
            </a:extLst>
          </p:cNvPr>
          <p:cNvSpPr/>
          <p:nvPr/>
        </p:nvSpPr>
        <p:spPr>
          <a:xfrm>
            <a:off x="16778" y="2625754"/>
            <a:ext cx="721453" cy="408660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335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51863-367B-4331-B730-AFA6C5D3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356" y="2857500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감사합니다</a:t>
            </a:r>
            <a:r>
              <a:rPr lang="en-US" altLang="ko-KR" dirty="0">
                <a:latin typeface="+mj-ea"/>
              </a:rPr>
              <a:t>.</a:t>
            </a:r>
            <a:endParaRPr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301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FE0F9-C016-4D53-A41F-2242AE34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pPr algn="l"/>
            <a:r>
              <a:rPr lang="ko-KR" altLang="en-US" dirty="0">
                <a:latin typeface="+mj-ea"/>
              </a:rPr>
              <a:t>캐주얼 </a:t>
            </a:r>
            <a:r>
              <a:rPr lang="ko-KR" altLang="en-US" dirty="0" err="1">
                <a:latin typeface="+mj-ea"/>
              </a:rPr>
              <a:t>알피지를</a:t>
            </a:r>
            <a:r>
              <a:rPr lang="ko-KR" altLang="en-US" dirty="0">
                <a:latin typeface="+mj-ea"/>
              </a:rPr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A9441-953A-4919-A93D-26008B0F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37900"/>
            <a:ext cx="10972800" cy="48253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MMORPG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장르의 기업 매출의 성공 가능성은 매우 높다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개발 단계에서 투자 비용이 타 장르에 비해 매우 높다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높은 개발 비용을 마케팅으로 사용하기도 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마케팅 능력이 대기업에 비해 중견기업이 부족한 것이 사실이다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불변의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High Risk, High Return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법칙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소규모 또는 중견개발사에서 위험을 감수하고 도전하기에는 무리가 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설상 가상으로 모바일 게임의 수명은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PC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게임과 비교하면 매우 짧다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6C2B3-80B4-4E13-97AD-B77C1DEE210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1BC50-5DDE-470B-BE0B-45A9C4166D3A}"/>
              </a:ext>
            </a:extLst>
          </p:cNvPr>
          <p:cNvSpPr/>
          <p:nvPr/>
        </p:nvSpPr>
        <p:spPr>
          <a:xfrm>
            <a:off x="16778" y="2709644"/>
            <a:ext cx="721453" cy="36997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916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E28D4-4BB7-4E6C-997F-D0E54568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9A4B1-F5E4-4B07-85C2-8CB19AF1A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275653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24678-972A-45C3-BC87-F41ABDE6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캐주얼 </a:t>
            </a:r>
            <a:r>
              <a:rPr lang="ko-KR" altLang="en-US" dirty="0" err="1">
                <a:latin typeface="+mj-ea"/>
              </a:rPr>
              <a:t>알피지를</a:t>
            </a:r>
            <a:r>
              <a:rPr lang="ko-KR" altLang="en-US" dirty="0">
                <a:latin typeface="+mj-ea"/>
              </a:rPr>
              <a:t> 기획한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0D5413-D275-4A80-996C-67C6C871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비교적 낮은 개발비용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으로 기업의 부담이 적어진다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장르의 혼합이 가능한 점을 이용해 다른 장르의 장점을 가져올 수 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모바일 게임시장에서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RPG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보다 이용자 수가 높은 장르는 퍼즐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캐주얼이다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주로 모바일 기기에 친숙한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10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대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20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대 층에 어필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하기 좋은 방식이다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현재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대가 성인이 되었을 때 추억을 회상할 수 있도록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IP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재활용이 가능하다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실패의 리스크가 작아 실패 이후 다음 작품을 준비할 수 있다</a:t>
            </a:r>
            <a:r>
              <a:rPr lang="en-US" altLang="ko-KR" sz="2800" b="1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MMORPG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대비 낮은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금액로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소비자에게 합리적인 상품을 판매할 수 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D2EF9-B08E-4193-A15A-6182C920EA79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3B1D20-BDD6-4D34-AF37-F068D388837E}"/>
              </a:ext>
            </a:extLst>
          </p:cNvPr>
          <p:cNvSpPr/>
          <p:nvPr/>
        </p:nvSpPr>
        <p:spPr>
          <a:xfrm>
            <a:off x="16778" y="2659310"/>
            <a:ext cx="721453" cy="37242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881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CAF6E-AE88-47F9-B937-6486E0E2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25990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기획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E8846-2E3F-4FB4-97B8-808FD3E49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535361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Easy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think, Hard learning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적은 개발비용</a:t>
            </a:r>
            <a:r>
              <a:rPr lang="en-US" altLang="ko-KR" sz="2400" dirty="0">
                <a:latin typeface="+mj-ea"/>
                <a:ea typeface="+mj-ea"/>
              </a:rPr>
              <a:t>,</a:t>
            </a:r>
            <a:r>
              <a:rPr lang="ko-KR" altLang="en-US" sz="2400" dirty="0">
                <a:latin typeface="+mj-ea"/>
                <a:ea typeface="+mj-ea"/>
              </a:rPr>
              <a:t> 최고의 효율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유저가 짧은 시간 동안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최고의 경험을 할 수 있도록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10~20</a:t>
            </a:r>
            <a:r>
              <a:rPr lang="ko-KR" altLang="en-US" sz="2400" dirty="0">
                <a:latin typeface="+mj-ea"/>
                <a:ea typeface="+mj-ea"/>
              </a:rPr>
              <a:t>대에게 친화적인 게임 진행 방식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30~40</a:t>
            </a:r>
            <a:r>
              <a:rPr lang="ko-KR" altLang="en-US" sz="2400" dirty="0">
                <a:latin typeface="+mj-ea"/>
                <a:ea typeface="+mj-ea"/>
              </a:rPr>
              <a:t>대를 버리지 않는 편의기능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수동과 오토의 보상의 차이를 만든다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게임 플레이에 영향을 적게 주는 결제 방식 강구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싱글 플레이와 도전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멀티 플레이를 구별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7F69-700C-426B-9E5A-9FBDD9C76AC1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B9EE74-4B1C-429F-9217-6603004728EC}"/>
              </a:ext>
            </a:extLst>
          </p:cNvPr>
          <p:cNvSpPr/>
          <p:nvPr/>
        </p:nvSpPr>
        <p:spPr>
          <a:xfrm>
            <a:off x="16778" y="2558642"/>
            <a:ext cx="721453" cy="321243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641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B7B81-96FE-424C-8A7E-998DC9D1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1" y="240654"/>
            <a:ext cx="7924800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DEC0F-7A22-4A2B-88D6-17C70241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31" y="1692937"/>
            <a:ext cx="109728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공격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방어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회피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로만 이루어진 전투방식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단계별로 나오는 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대형 몬스터를 공략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하는 게임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몬스터의 공격 패턴을 읽는 것이 상위 유저가 되기 위한 필수 조건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던전 클리어 보상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성장 능력을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중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텍 랜덤요소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추가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3, 6, 9 </a:t>
            </a: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던전에 미니게임을 배치</a:t>
            </a:r>
            <a:endParaRPr lang="en-US" altLang="ko-KR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  <a:latin typeface="+mj-ea"/>
                <a:ea typeface="+mj-ea"/>
              </a:rPr>
              <a:t>환생 시스템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으로 새로운 방식의 플레이를 가능하도록 설계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A3F7D-F3FC-426C-8735-1E8ABF94A147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EF5B2F-1692-4BD7-9B6E-E718CACFEE2C}"/>
              </a:ext>
            </a:extLst>
          </p:cNvPr>
          <p:cNvSpPr/>
          <p:nvPr/>
        </p:nvSpPr>
        <p:spPr>
          <a:xfrm>
            <a:off x="16778" y="2597686"/>
            <a:ext cx="721453" cy="2569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358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DE844-D742-4161-B406-C8AC56F6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0" y="240654"/>
            <a:ext cx="8164367" cy="1143000"/>
          </a:xfrm>
        </p:spPr>
        <p:txBody>
          <a:bodyPr/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– </a:t>
            </a:r>
            <a:r>
              <a:rPr lang="ko-KR" altLang="en-US" sz="2000" dirty="0">
                <a:latin typeface="+mj-ea"/>
              </a:rPr>
              <a:t>게임 초안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2C007-47F6-4EF9-80A9-F5218A215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90" y="1527048"/>
            <a:ext cx="10972800" cy="693638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전투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889714-8DED-4F0E-B0A1-99A31A28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50" y="2244508"/>
            <a:ext cx="1904762" cy="3809524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CDD2A87-8A1C-4F57-BA69-9CFFDCCB34DD}"/>
              </a:ext>
            </a:extLst>
          </p:cNvPr>
          <p:cNvSpPr txBox="1">
            <a:spLocks/>
          </p:cNvSpPr>
          <p:nvPr/>
        </p:nvSpPr>
        <p:spPr bwMode="gray">
          <a:xfrm>
            <a:off x="5092472" y="1527048"/>
            <a:ext cx="5664668" cy="69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  <a:ea typeface="+mj-ea"/>
              </a:rPr>
              <a:t>보상 화면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721655-D1B0-4A98-A0C3-2E0D48C2C1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54363"/>
          <a:stretch/>
        </p:blipFill>
        <p:spPr>
          <a:xfrm>
            <a:off x="5349650" y="2773345"/>
            <a:ext cx="3857625" cy="2170444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DBE3C01-79A1-4765-8079-A229BC0B2E7F}"/>
              </a:ext>
            </a:extLst>
          </p:cNvPr>
          <p:cNvSpPr/>
          <p:nvPr/>
        </p:nvSpPr>
        <p:spPr>
          <a:xfrm>
            <a:off x="6958982" y="2244508"/>
            <a:ext cx="720117" cy="8367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선택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65E01-A6A5-4CC6-B9A2-C5584201F6CE}"/>
              </a:ext>
            </a:extLst>
          </p:cNvPr>
          <p:cNvSpPr txBox="1"/>
          <p:nvPr/>
        </p:nvSpPr>
        <p:spPr>
          <a:xfrm>
            <a:off x="3508012" y="5530401"/>
            <a:ext cx="775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게임기 느낌</a:t>
            </a:r>
            <a:r>
              <a:rPr lang="ko-KR" altLang="en-US" dirty="0">
                <a:latin typeface="+mj-ea"/>
                <a:ea typeface="+mj-ea"/>
              </a:rPr>
              <a:t>의 초기 </a:t>
            </a:r>
            <a:r>
              <a:rPr lang="en-US" altLang="ko-KR" dirty="0">
                <a:latin typeface="+mj-ea"/>
                <a:ea typeface="+mj-ea"/>
              </a:rPr>
              <a:t>UI</a:t>
            </a:r>
            <a:r>
              <a:rPr lang="ko-KR" altLang="en-US" dirty="0">
                <a:latin typeface="+mj-ea"/>
                <a:ea typeface="+mj-ea"/>
              </a:rPr>
              <a:t> 구상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무거운 무기를 사용하는 몬스터의 공격은 막기 보다는 회피가 더 효과적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A3AE6-6CD9-499A-8C85-8A96BC91E3B8}"/>
              </a:ext>
            </a:extLst>
          </p:cNvPr>
          <p:cNvSpPr txBox="1"/>
          <p:nvPr/>
        </p:nvSpPr>
        <p:spPr>
          <a:xfrm>
            <a:off x="4886162" y="4707305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보상을 선택해 원하는 방향으로 캐릭터를 육성</a:t>
            </a:r>
            <a:r>
              <a:rPr lang="ko-KR" altLang="en-US" dirty="0">
                <a:latin typeface="+mj-ea"/>
                <a:ea typeface="+mj-ea"/>
              </a:rPr>
              <a:t>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환생 시스템으로 이전에 선택하지 못했던 능력을 사용할 수 있다</a:t>
            </a:r>
            <a:r>
              <a:rPr lang="en-US" altLang="ko-KR" dirty="0">
                <a:latin typeface="+mj-ea"/>
                <a:ea typeface="+mj-ea"/>
              </a:rPr>
              <a:t>.)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62FCCB-17F9-4DD9-A9B5-C4A3C4BA4517}"/>
              </a:ext>
            </a:extLst>
          </p:cNvPr>
          <p:cNvSpPr/>
          <p:nvPr/>
        </p:nvSpPr>
        <p:spPr>
          <a:xfrm>
            <a:off x="16778" y="2597686"/>
            <a:ext cx="721453" cy="256953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8BF38-8A65-492A-AF96-95D930C5313A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371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45549-1517-4C99-96AE-B546C951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4" y="240654"/>
            <a:ext cx="8515091" cy="11430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</a:rPr>
              <a:t>모바일 소울 라이트 </a:t>
            </a:r>
            <a:r>
              <a:rPr lang="en-US" altLang="ko-KR" dirty="0">
                <a:latin typeface="+mj-ea"/>
              </a:rPr>
              <a:t>RPG - </a:t>
            </a:r>
            <a:r>
              <a:rPr lang="ko-KR" altLang="en-US" sz="2000" dirty="0">
                <a:latin typeface="+mj-ea"/>
              </a:rPr>
              <a:t>참고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FC3E9-A2D9-4573-A7C8-DDD8E2FC8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55" y="1527048"/>
            <a:ext cx="10972800" cy="704424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다크</a:t>
            </a:r>
            <a:r>
              <a:rPr lang="ko-KR" altLang="en-US" dirty="0">
                <a:latin typeface="+mj-ea"/>
                <a:ea typeface="+mj-ea"/>
              </a:rPr>
              <a:t> 소울 </a:t>
            </a:r>
            <a:r>
              <a:rPr lang="en-US" altLang="ko-KR" sz="2000" dirty="0">
                <a:latin typeface="+mj-ea"/>
                <a:ea typeface="+mj-ea"/>
              </a:rPr>
              <a:t>( </a:t>
            </a:r>
            <a:r>
              <a:rPr lang="ko-KR" altLang="en-US" sz="2000" dirty="0">
                <a:latin typeface="+mj-ea"/>
                <a:ea typeface="+mj-ea"/>
              </a:rPr>
              <a:t>전투 방식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5D5EF-0D4B-47E7-B72B-6920816DE400}"/>
              </a:ext>
            </a:extLst>
          </p:cNvPr>
          <p:cNvSpPr txBox="1"/>
          <p:nvPr/>
        </p:nvSpPr>
        <p:spPr>
          <a:xfrm>
            <a:off x="5052070" y="2231472"/>
            <a:ext cx="674896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j-ea"/>
                <a:ea typeface="+mj-ea"/>
              </a:rPr>
              <a:t>마니악한</a:t>
            </a:r>
            <a:r>
              <a:rPr lang="ko-KR" altLang="en-US" dirty="0">
                <a:latin typeface="+mj-ea"/>
                <a:ea typeface="+mj-ea"/>
              </a:rPr>
              <a:t> 몬스터 공격 패턴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이해하지 못하면 금방 죽는다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주로 회피 또는 막기로 만든 빈틈을 활용한 공격을 통해 공략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전투에 영향을 주는 능력치 </a:t>
            </a:r>
            <a:r>
              <a:rPr lang="en-US" altLang="ko-KR" dirty="0">
                <a:latin typeface="+mj-ea"/>
                <a:ea typeface="+mj-ea"/>
              </a:rPr>
              <a:t>( </a:t>
            </a:r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스테미너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= </a:t>
            </a:r>
            <a:r>
              <a:rPr lang="ko-KR" altLang="en-US" dirty="0">
                <a:latin typeface="+mj-ea"/>
                <a:ea typeface="+mj-ea"/>
              </a:rPr>
              <a:t>활동량 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무기에 따른 공격 방식의 차이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j-ea"/>
                <a:ea typeface="+mj-ea"/>
              </a:rPr>
              <a:t>문제는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사망 시 유저에게 페널티가 부여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9590C7-4B48-457D-872E-F44632B5A923}"/>
              </a:ext>
            </a:extLst>
          </p:cNvPr>
          <p:cNvGrpSpPr/>
          <p:nvPr/>
        </p:nvGrpSpPr>
        <p:grpSpPr>
          <a:xfrm>
            <a:off x="888968" y="4749434"/>
            <a:ext cx="8293880" cy="1469042"/>
            <a:chOff x="746355" y="4749434"/>
            <a:chExt cx="8293880" cy="1469042"/>
          </a:xfrm>
        </p:grpSpPr>
        <p:pic>
          <p:nvPicPr>
            <p:cNvPr id="9" name="그림 8" descr="건물, 생활, 벽난로, 바닥이(가) 표시된 사진&#10;&#10;자동 생성된 설명">
              <a:extLst>
                <a:ext uri="{FF2B5EF4-FFF2-40B4-BE49-F238E27FC236}">
                  <a16:creationId xmlns:a16="http://schemas.microsoft.com/office/drawing/2014/main" id="{3A38862E-DC4D-4F60-93FF-155169C1A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6" t="3704" r="44604" b="85303"/>
            <a:stretch/>
          </p:blipFill>
          <p:spPr>
            <a:xfrm>
              <a:off x="746355" y="4749434"/>
              <a:ext cx="6532182" cy="7905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E65043-7F81-4B41-8C23-F092E31CDDC3}"/>
                </a:ext>
              </a:extLst>
            </p:cNvPr>
            <p:cNvSpPr txBox="1"/>
            <p:nvPr/>
          </p:nvSpPr>
          <p:spPr>
            <a:xfrm>
              <a:off x="1181784" y="5849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2"/>
                  </a:solidFill>
                  <a:latin typeface="+mj-ea"/>
                  <a:ea typeface="+mj-ea"/>
                </a:rPr>
                <a:t>마력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D21EB2-9184-463B-AFA3-FC2123DD83B1}"/>
                </a:ext>
              </a:extLst>
            </p:cNvPr>
            <p:cNvSpPr txBox="1"/>
            <p:nvPr/>
          </p:nvSpPr>
          <p:spPr>
            <a:xfrm>
              <a:off x="3824501" y="58491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  <a:latin typeface="+mj-ea"/>
                  <a:ea typeface="+mj-ea"/>
                </a:rPr>
                <a:t>기력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AAB397-ADE8-4FC3-BB44-E1CF4B15BF17}"/>
                </a:ext>
              </a:extLst>
            </p:cNvPr>
            <p:cNvSpPr txBox="1"/>
            <p:nvPr/>
          </p:nvSpPr>
          <p:spPr>
            <a:xfrm>
              <a:off x="8393904" y="477538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+mj-ea"/>
                  <a:ea typeface="+mj-ea"/>
                </a:rPr>
                <a:t>체력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C675575-828D-407A-B952-679A2993C5D9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1504950" y="5144720"/>
              <a:ext cx="189300" cy="704424"/>
            </a:xfrm>
            <a:prstGeom prst="straightConnector1">
              <a:avLst/>
            </a:prstGeom>
            <a:ln w="317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B179B35-1B58-4576-A68C-EEAB8F0A3B18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3406048" y="5311036"/>
              <a:ext cx="741619" cy="538108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7C0AEFE-A485-40BD-BD09-55FAD5096B77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7138804" y="4960054"/>
              <a:ext cx="1255100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17F430-1B66-4C19-9C5E-4F2374D862FB}"/>
              </a:ext>
            </a:extLst>
          </p:cNvPr>
          <p:cNvSpPr txBox="1"/>
          <p:nvPr/>
        </p:nvSpPr>
        <p:spPr>
          <a:xfrm>
            <a:off x="5705479" y="5746438"/>
            <a:ext cx="474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투자하는 능력치에 따라 변하는 게임 난이도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C949EC-6D2C-49E2-879E-97B9D048AD35}"/>
              </a:ext>
            </a:extLst>
          </p:cNvPr>
          <p:cNvSpPr/>
          <p:nvPr/>
        </p:nvSpPr>
        <p:spPr>
          <a:xfrm>
            <a:off x="8389" y="2692866"/>
            <a:ext cx="721453" cy="24518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CA4874-60DE-4C6C-B1E0-D848AC78DDED}"/>
              </a:ext>
            </a:extLst>
          </p:cNvPr>
          <p:cNvSpPr txBox="1"/>
          <p:nvPr/>
        </p:nvSpPr>
        <p:spPr>
          <a:xfrm rot="20356481">
            <a:off x="59952" y="249485"/>
            <a:ext cx="77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A6F17E-863D-476D-AB66-E5C545A3C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0" y="2269855"/>
            <a:ext cx="4121403" cy="23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26361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2434</TotalTime>
  <Words>826</Words>
  <Application>Microsoft Office PowerPoint</Application>
  <PresentationFormat>와이드스크린</PresentationFormat>
  <Paragraphs>135</Paragraphs>
  <Slides>20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Candara</vt:lpstr>
      <vt:lpstr>Corbel</vt:lpstr>
      <vt:lpstr>Wingdings 3</vt:lpstr>
      <vt:lpstr>New_Education02</vt:lpstr>
      <vt:lpstr>아이디어  제안서</vt:lpstr>
      <vt:lpstr>목차 </vt:lpstr>
      <vt:lpstr>캐주얼 알피지를 기획한 이유</vt:lpstr>
      <vt:lpstr>PowerPoint 프레젠테이션</vt:lpstr>
      <vt:lpstr>캐주얼 알피지를 기획한 이유</vt:lpstr>
      <vt:lpstr>기획 목적</vt:lpstr>
      <vt:lpstr>모바일 소울 라이트 RPG</vt:lpstr>
      <vt:lpstr>모바일 소울 라이트 RPG – 게임 초안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- 참고 게임</vt:lpstr>
      <vt:lpstr>모바일 소울 라이트 RPG – 유사 게임</vt:lpstr>
      <vt:lpstr>마치며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81</cp:revision>
  <dcterms:created xsi:type="dcterms:W3CDTF">2019-09-02T12:04:47Z</dcterms:created>
  <dcterms:modified xsi:type="dcterms:W3CDTF">2019-09-05T08:56:21Z</dcterms:modified>
</cp:coreProperties>
</file>